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65" r:id="rId2"/>
    <p:sldId id="256" r:id="rId3"/>
    <p:sldId id="267" r:id="rId4"/>
    <p:sldId id="275" r:id="rId5"/>
    <p:sldId id="268" r:id="rId6"/>
    <p:sldId id="290" r:id="rId7"/>
    <p:sldId id="272" r:id="rId8"/>
    <p:sldId id="283" r:id="rId9"/>
    <p:sldId id="274" r:id="rId10"/>
    <p:sldId id="276" r:id="rId11"/>
    <p:sldId id="277" r:id="rId12"/>
    <p:sldId id="269" r:id="rId13"/>
    <p:sldId id="270" r:id="rId14"/>
    <p:sldId id="271" r:id="rId15"/>
    <p:sldId id="273" r:id="rId16"/>
    <p:sldId id="293" r:id="rId17"/>
    <p:sldId id="278" r:id="rId18"/>
    <p:sldId id="280" r:id="rId19"/>
    <p:sldId id="279" r:id="rId20"/>
    <p:sldId id="285" r:id="rId21"/>
    <p:sldId id="284" r:id="rId22"/>
    <p:sldId id="281" r:id="rId23"/>
    <p:sldId id="292" r:id="rId24"/>
    <p:sldId id="287" r:id="rId25"/>
    <p:sldId id="286" r:id="rId26"/>
    <p:sldId id="291" r:id="rId27"/>
    <p:sldId id="282" r:id="rId28"/>
    <p:sldId id="289" r:id="rId29"/>
    <p:sldId id="288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970"/>
  </p:normalViewPr>
  <p:slideViewPr>
    <p:cSldViewPr snapToGrid="0" snapToObjects="1">
      <p:cViewPr varScale="1">
        <p:scale>
          <a:sx n="84" d="100"/>
          <a:sy n="8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Sample-2</a:t>
            </a:r>
          </a:p>
          <a:p>
            <a:endParaRPr lang="en-US" dirty="0"/>
          </a:p>
          <a:p>
            <a:r>
              <a:rPr lang="en-US" dirty="0"/>
              <a:t>Walk through the custom block</a:t>
            </a:r>
          </a:p>
          <a:p>
            <a:r>
              <a:rPr lang="en-US" dirty="0"/>
              <a:t>Show how filtering can be used, but </a:t>
            </a:r>
            <a:r>
              <a:rPr lang="en-US" dirty="0" err="1"/>
              <a:t>borks</a:t>
            </a:r>
            <a:r>
              <a:rPr lang="en-US" dirty="0"/>
              <a:t>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7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since .NET 4.5</a:t>
            </a:r>
          </a:p>
          <a:p>
            <a:r>
              <a:rPr lang="en-US" dirty="0"/>
              <a:t>Never part of the base framework</a:t>
            </a:r>
          </a:p>
          <a:p>
            <a:r>
              <a:rPr lang="en-US" dirty="0"/>
              <a:t>Leverages the TPL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progression of the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4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Targets</a:t>
            </a:r>
          </a:p>
          <a:p>
            <a:r>
              <a:rPr lang="en-US" dirty="0"/>
              <a:t>Propagators</a:t>
            </a:r>
          </a:p>
          <a:p>
            <a:r>
              <a:rPr lang="en-US" dirty="0"/>
              <a:t>Connected together into pipelines</a:t>
            </a:r>
          </a:p>
          <a:p>
            <a:r>
              <a:rPr lang="en-US" dirty="0"/>
              <a:t>Filtering (of connections), Exception handling, Completion events, Cancellation.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Demo project up to Sample-1 (using snippets)</a:t>
            </a:r>
          </a:p>
          <a:p>
            <a:endParaRPr lang="en-US" dirty="0"/>
          </a:p>
          <a:p>
            <a:r>
              <a:rPr lang="en-US" dirty="0"/>
              <a:t>Explain chaining</a:t>
            </a:r>
          </a:p>
          <a:p>
            <a:r>
              <a:rPr lang="en-US" dirty="0"/>
              <a:t>Show serialized execution</a:t>
            </a:r>
          </a:p>
          <a:p>
            <a:r>
              <a:rPr lang="en-US" dirty="0"/>
              <a:t>Show parallel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A5566-AE5F-4F47-9327-8F0A9BCBFF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0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4.wdp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4.wdp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TPLDataflow-Deck" TargetMode="External"/><Relationship Id="rId3" Type="http://schemas.openxmlformats.org/officeDocument/2006/relationships/hyperlink" Target="mailto:joel@hammond-turner.org.uk" TargetMode="External"/><Relationship Id="rId7" Type="http://schemas.openxmlformats.org/officeDocument/2006/relationships/hyperlink" Target="https://bit.ly/TPLDataflow-Rep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hyperlink" Target="https://twitter.com/rammesses" TargetMode="External"/><Relationship Id="rId9" Type="http://schemas.openxmlformats.org/officeDocument/2006/relationships/hyperlink" Target="http://bit.ly/TPLDataflow-Feedbac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461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Use Post / </a:t>
            </a:r>
            <a:r>
              <a:rPr lang="en-US" sz="2800" dirty="0" err="1"/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Complete!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85114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7204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 with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Write your own Blocks!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25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93" y="1484914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2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TPL Dataflow Library is </a:t>
            </a:r>
            <a:r>
              <a:rPr lang="en-US" b="1" dirty="0"/>
              <a:t>Async Plumbing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06870-640E-394C-8B14-25EFB1A98509}"/>
              </a:ext>
            </a:extLst>
          </p:cNvPr>
          <p:cNvGrpSpPr/>
          <p:nvPr/>
        </p:nvGrpSpPr>
        <p:grpSpPr>
          <a:xfrm>
            <a:off x="677863" y="2160588"/>
            <a:ext cx="8596312" cy="1212949"/>
            <a:chOff x="677863" y="2160588"/>
            <a:chExt cx="8596312" cy="121294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9BD5DD2-703D-A94D-AD33-7C238FB9B415}"/>
                </a:ext>
              </a:extLst>
            </p:cNvPr>
            <p:cNvSpPr/>
            <p:nvPr/>
          </p:nvSpPr>
          <p:spPr>
            <a:xfrm>
              <a:off x="677863" y="2160588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Buffering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BufferBlock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BroadcastBlock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WriteOnceBlock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596D04-CDDE-0E49-8382-F8E34B756BE1}"/>
                </a:ext>
              </a:extLst>
            </p:cNvPr>
            <p:cNvSpPr/>
            <p:nvPr/>
          </p:nvSpPr>
          <p:spPr>
            <a:xfrm>
              <a:off x="799157" y="2281882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100" y1="20100" x2="2100" y2="20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1780" r="21780"/>
              </a:stretch>
            </a:blip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A502F-44BC-2B47-844C-70971D72B379}"/>
              </a:ext>
            </a:extLst>
          </p:cNvPr>
          <p:cNvGrpSpPr/>
          <p:nvPr/>
        </p:nvGrpSpPr>
        <p:grpSpPr>
          <a:xfrm>
            <a:off x="677863" y="3494831"/>
            <a:ext cx="8596312" cy="1212949"/>
            <a:chOff x="677863" y="3494831"/>
            <a:chExt cx="8596312" cy="121294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2A18DF-1A77-8045-BDBB-236821501293}"/>
                </a:ext>
              </a:extLst>
            </p:cNvPr>
            <p:cNvSpPr/>
            <p:nvPr/>
          </p:nvSpPr>
          <p:spPr>
            <a:xfrm>
              <a:off x="677863" y="3494831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/>
                <a:t>Execution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ActionBlock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TransformManyBlock</a:t>
              </a:r>
              <a:endParaRPr lang="en-GB" sz="1500" kern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C0D5BE5-B6AC-1943-8E3C-D358E4C454B4}"/>
                </a:ext>
              </a:extLst>
            </p:cNvPr>
            <p:cNvSpPr/>
            <p:nvPr/>
          </p:nvSpPr>
          <p:spPr>
            <a:xfrm>
              <a:off x="799157" y="3616126"/>
              <a:ext cx="1719262" cy="970359"/>
            </a:xfrm>
            <a:prstGeom prst="roundRect">
              <a:avLst>
                <a:gd name="adj" fmla="val 1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7670" r="767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999EA-2CED-FF4B-8D20-91B1E6F184E3}"/>
              </a:ext>
            </a:extLst>
          </p:cNvPr>
          <p:cNvGrpSpPr/>
          <p:nvPr/>
        </p:nvGrpSpPr>
        <p:grpSpPr>
          <a:xfrm>
            <a:off x="677863" y="4829075"/>
            <a:ext cx="8596312" cy="1212949"/>
            <a:chOff x="677863" y="4829075"/>
            <a:chExt cx="8596312" cy="121294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322847-6931-0844-91AC-9C9EC9F75AB7}"/>
                </a:ext>
              </a:extLst>
            </p:cNvPr>
            <p:cNvSpPr/>
            <p:nvPr/>
          </p:nvSpPr>
          <p:spPr>
            <a:xfrm>
              <a:off x="677863" y="4829075"/>
              <a:ext cx="8596312" cy="1212949"/>
            </a:xfrm>
            <a:custGeom>
              <a:avLst/>
              <a:gdLst>
                <a:gd name="connsiteX0" fmla="*/ 0 w 8596312"/>
                <a:gd name="connsiteY0" fmla="*/ 121295 h 1212949"/>
                <a:gd name="connsiteX1" fmla="*/ 121295 w 8596312"/>
                <a:gd name="connsiteY1" fmla="*/ 0 h 1212949"/>
                <a:gd name="connsiteX2" fmla="*/ 8475017 w 8596312"/>
                <a:gd name="connsiteY2" fmla="*/ 0 h 1212949"/>
                <a:gd name="connsiteX3" fmla="*/ 8596312 w 8596312"/>
                <a:gd name="connsiteY3" fmla="*/ 121295 h 1212949"/>
                <a:gd name="connsiteX4" fmla="*/ 8596312 w 8596312"/>
                <a:gd name="connsiteY4" fmla="*/ 1091654 h 1212949"/>
                <a:gd name="connsiteX5" fmla="*/ 8475017 w 8596312"/>
                <a:gd name="connsiteY5" fmla="*/ 1212949 h 1212949"/>
                <a:gd name="connsiteX6" fmla="*/ 121295 w 8596312"/>
                <a:gd name="connsiteY6" fmla="*/ 1212949 h 1212949"/>
                <a:gd name="connsiteX7" fmla="*/ 0 w 8596312"/>
                <a:gd name="connsiteY7" fmla="*/ 1091654 h 1212949"/>
                <a:gd name="connsiteX8" fmla="*/ 0 w 8596312"/>
                <a:gd name="connsiteY8" fmla="*/ 121295 h 121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96312" h="1212949">
                  <a:moveTo>
                    <a:pt x="0" y="121295"/>
                  </a:moveTo>
                  <a:cubicBezTo>
                    <a:pt x="0" y="54306"/>
                    <a:pt x="54306" y="0"/>
                    <a:pt x="121295" y="0"/>
                  </a:cubicBezTo>
                  <a:lnTo>
                    <a:pt x="8475017" y="0"/>
                  </a:lnTo>
                  <a:cubicBezTo>
                    <a:pt x="8542006" y="0"/>
                    <a:pt x="8596312" y="54306"/>
                    <a:pt x="8596312" y="121295"/>
                  </a:cubicBezTo>
                  <a:lnTo>
                    <a:pt x="8596312" y="1091654"/>
                  </a:lnTo>
                  <a:cubicBezTo>
                    <a:pt x="8596312" y="1158643"/>
                    <a:pt x="8542006" y="1212949"/>
                    <a:pt x="8475017" y="1212949"/>
                  </a:cubicBezTo>
                  <a:lnTo>
                    <a:pt x="121295" y="1212949"/>
                  </a:lnTo>
                  <a:cubicBezTo>
                    <a:pt x="54306" y="1212949"/>
                    <a:pt x="0" y="1158643"/>
                    <a:pt x="0" y="1091654"/>
                  </a:cubicBezTo>
                  <a:lnTo>
                    <a:pt x="0" y="12129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2947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b="1" kern="1200" dirty="0">
                  <a:solidFill>
                    <a:schemeClr val="bg1"/>
                  </a:solidFill>
                </a:rPr>
                <a:t>Grouping Blocks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5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BatchedJoinBlock</a:t>
              </a:r>
              <a:endParaRPr lang="en-GB" sz="15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14D9042-5AC8-014E-8C4B-428E50FCED07}"/>
                </a:ext>
              </a:extLst>
            </p:cNvPr>
            <p:cNvSpPr/>
            <p:nvPr/>
          </p:nvSpPr>
          <p:spPr>
            <a:xfrm>
              <a:off x="799157" y="4950370"/>
              <a:ext cx="1719262" cy="970359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355F0-2C0B-DA47-9B1D-35D92C4D5B30}"/>
              </a:ext>
            </a:extLst>
          </p:cNvPr>
          <p:cNvGrpSpPr/>
          <p:nvPr/>
        </p:nvGrpSpPr>
        <p:grpSpPr>
          <a:xfrm>
            <a:off x="7117366" y="1930400"/>
            <a:ext cx="1569434" cy="4318000"/>
            <a:chOff x="7117366" y="1930400"/>
            <a:chExt cx="1569434" cy="43180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8BBFA68-9BE5-0F4D-943B-9B9373E59F01}"/>
                </a:ext>
              </a:extLst>
            </p:cNvPr>
            <p:cNvSpPr/>
            <p:nvPr/>
          </p:nvSpPr>
          <p:spPr>
            <a:xfrm>
              <a:off x="7147560" y="1930400"/>
              <a:ext cx="1539240" cy="4318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Linking</a:t>
              </a:r>
            </a:p>
            <a:p>
              <a:pPr algn="ctr"/>
              <a:r>
                <a:rPr lang="en-US" dirty="0"/>
                <a:t>Framework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9513CC-D3EB-6648-AE01-5154A84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17366" y="2046693"/>
              <a:ext cx="1569433" cy="1569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4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Actor / agent components for asynchronous dataflow / pipelines</a:t>
            </a:r>
          </a:p>
          <a:p>
            <a:pPr lvl="1"/>
            <a:r>
              <a:rPr lang="en-US" dirty="0"/>
              <a:t>Hard to get your head around…</a:t>
            </a:r>
          </a:p>
          <a:p>
            <a:pPr lvl="1"/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Flexible</a:t>
            </a:r>
          </a:p>
          <a:p>
            <a:pPr lvl="1"/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3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4"/>
              </a:rPr>
              <a:t>@</a:t>
            </a:r>
            <a:r>
              <a:rPr lang="en-US" sz="1350" dirty="0" err="1">
                <a:hlinkClick r:id="rId4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B40B6-56A0-2548-9806-3792268FE177}"/>
              </a:ext>
            </a:extLst>
          </p:cNvPr>
          <p:cNvSpPr txBox="1"/>
          <p:nvPr/>
        </p:nvSpPr>
        <p:spPr>
          <a:xfrm>
            <a:off x="578070" y="4824566"/>
            <a:ext cx="5244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Repo:        </a:t>
            </a:r>
            <a:r>
              <a:rPr lang="en-US" dirty="0">
                <a:hlinkClick r:id="rId7"/>
              </a:rPr>
              <a:t>https://bit.ly/TPLDataflow-Repo</a:t>
            </a:r>
            <a:endParaRPr lang="en-US" dirty="0"/>
          </a:p>
          <a:p>
            <a:r>
              <a:rPr lang="en-US" dirty="0"/>
              <a:t>Deck:        </a:t>
            </a:r>
            <a:r>
              <a:rPr lang="en-US" dirty="0">
                <a:hlinkClick r:id="rId8"/>
              </a:rPr>
              <a:t>https://bit.ly/TPLDataflow-Deck</a:t>
            </a:r>
            <a:r>
              <a:rPr lang="en-US" dirty="0"/>
              <a:t> </a:t>
            </a:r>
          </a:p>
          <a:p>
            <a:r>
              <a:rPr lang="en-US" dirty="0"/>
              <a:t>Feedback: </a:t>
            </a:r>
            <a:r>
              <a:rPr lang="en-US" dirty="0">
                <a:hlinkClick r:id="rId9"/>
              </a:rPr>
              <a:t>http://bit.ly/TPLDataflow-Feedback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07694D-34D3-0F46-9B47-FBA04CBB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" r="315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86F0B-26C1-134E-B16D-A20C1792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/>
              <a:t>If TPL Dataflow is the Solution… </a:t>
            </a:r>
            <a:br>
              <a:rPr lang="en-US" sz="4100"/>
            </a:br>
            <a:r>
              <a:rPr lang="en-US" sz="4100"/>
              <a:t>What’s my problem?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970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892</Words>
  <Application>Microsoft Macintosh PowerPoint</Application>
  <PresentationFormat>Widescreen</PresentationFormat>
  <Paragraphs>216</Paragraphs>
  <Slides>30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What is the TPL Dataflow Library?</vt:lpstr>
      <vt:lpstr>What is the TPL Dataflow Library?</vt:lpstr>
      <vt:lpstr>What is the TPL Dataflow Library?</vt:lpstr>
      <vt:lpstr>If TPL Dataflow is the Solution…  What’s my problem?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What ELSE can you do with TPL Dataflow</vt:lpstr>
      <vt:lpstr>Something a bit more complex</vt:lpstr>
      <vt:lpstr>Something a bit more complex</vt:lpstr>
      <vt:lpstr>Something a bit more complex</vt:lpstr>
      <vt:lpstr>Split &amp; Join - Doubles anyone?</vt:lpstr>
      <vt:lpstr>Split &amp; Join - Doubles anyone?</vt:lpstr>
      <vt:lpstr>TPL Dataflow Library is Async Plumbing </vt:lpstr>
      <vt:lpstr>TPL Dataflow Library is Async Plumbing</vt:lpstr>
      <vt:lpstr>In Summary</vt:lpstr>
      <vt:lpstr>TPL Dataflow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2</cp:revision>
  <dcterms:created xsi:type="dcterms:W3CDTF">2019-10-09T11:02:48Z</dcterms:created>
  <dcterms:modified xsi:type="dcterms:W3CDTF">2019-10-09T12:09:27Z</dcterms:modified>
</cp:coreProperties>
</file>